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80" r:id="rId6"/>
    <p:sldId id="258" r:id="rId7"/>
    <p:sldId id="259" r:id="rId8"/>
    <p:sldId id="260" r:id="rId9"/>
    <p:sldId id="261" r:id="rId10"/>
    <p:sldId id="281" r:id="rId11"/>
    <p:sldId id="262" r:id="rId12"/>
    <p:sldId id="263" r:id="rId13"/>
    <p:sldId id="264" r:id="rId14"/>
    <p:sldId id="265" r:id="rId15"/>
    <p:sldId id="266" r:id="rId16"/>
    <p:sldId id="267" r:id="rId17"/>
    <p:sldId id="282" r:id="rId18"/>
    <p:sldId id="268" r:id="rId19"/>
    <p:sldId id="283" r:id="rId20"/>
    <p:sldId id="269" r:id="rId21"/>
    <p:sldId id="284" r:id="rId22"/>
    <p:sldId id="285" r:id="rId23"/>
    <p:sldId id="286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25.xml"/><Relationship Id="rId8" Type="http://schemas.openxmlformats.org/officeDocument/2006/relationships/slide" Target="../slides/slide23.xml"/><Relationship Id="rId7" Type="http://schemas.openxmlformats.org/officeDocument/2006/relationships/slide" Target="../slides/slide13.xml"/><Relationship Id="rId6" Type="http://schemas.openxmlformats.org/officeDocument/2006/relationships/slide" Target="../slides/slide11.xml"/><Relationship Id="rId5" Type="http://schemas.openxmlformats.org/officeDocument/2006/relationships/slide" Target="../slides/slide9.xml"/><Relationship Id="rId4" Type="http://schemas.openxmlformats.org/officeDocument/2006/relationships/slide" Target="../slides/slide6.xml"/><Relationship Id="rId3" Type="http://schemas.openxmlformats.org/officeDocument/2006/relationships/slide" Target="../slides/slide4.xml"/><Relationship Id="rId2" Type="http://schemas.openxmlformats.org/officeDocument/2006/relationships/image" Target="../media/image4.jpeg"/><Relationship Id="rId11" Type="http://schemas.openxmlformats.org/officeDocument/2006/relationships/slide" Target="../slides/slide29.xml"/><Relationship Id="rId10" Type="http://schemas.openxmlformats.org/officeDocument/2006/relationships/slide" Target="../slides/slide27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d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ce655c6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adcebb326&amp;cid=adcebb326&amp;vtp=1">
            <a:hlinkClick r:id="rId3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c756ecae3&amp;cid=c756ecae3&amp;vtp=1">
            <a:hlinkClick r:id="rId4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250c24eb9&amp;cid=250c24eb9&amp;vtp=1">
            <a:hlinkClick r:id="rId5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89c06da4c&amp;cid=89c06da4c&amp;vtp=1">
            <a:hlinkClick r:id="rId6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f619623b4&amp;cid=f619623b4&amp;vtp=1">
            <a:hlinkClick r:id="rId7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ac0aa7480&amp;cid=ac0aa7480&amp;vtp=1">
            <a:hlinkClick r:id="rId8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0c54b1b9f&amp;cid=0c54b1b9f&amp;vtp=1">
            <a:hlinkClick r:id="rId9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6bb886bf7&amp;cid=6bb886bf7&amp;vtp=1">
            <a:hlinkClick r:id="rId10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f4ed819d8&amp;cid=f4ed819d8&amp;vtp=1">
            <a:hlinkClick r:id="rId11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ce655c6aa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ce655c6aa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课时评价作业（八）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记念刘和珍君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1_1#250c24eb9?pid=a26406490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①处，根据后文“也很少无缘无故地发脾气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倒是那些反对鲁迅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的人们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”可知，这里是说鲁迅的待人态度，可填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鲁迅待人是宽厚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”。②处，前文提到“在政治上给鲁迅栽赃”，后文提到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说鲁迅的小说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只有一两篇可取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”，由此可知，这是在学术上对鲁迅进行贬损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“在学术上对鲁迅进行贬损”。③处，由前文“在世界文豪当中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像鲁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迅这样被攻击得遍体鳞伤者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”可推知，此处强调这种情况的罕见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可填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恐怕是绝无仅有的”。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2_1#89c06da4c?sp=1&amp;pid=a26406490&amp;color=0,0,0&amp;vtp=1&amp;bt=1&amp;bbb=1"/>
          <p:cNvSpPr/>
          <p:nvPr/>
        </p:nvSpPr>
        <p:spPr>
          <a:xfrm>
            <a:off x="612648" y="468000"/>
            <a:ext cx="112823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请简要分析文中两处画双横线句子中省略号的用法有何不同。（4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12_2#89c06da4c?sp=1&amp;pid=a26406490&amp;color=0,0,0&amp;vtp=1&amp;bbb=1"/>
          <p:cNvSpPr/>
          <p:nvPr/>
        </p:nvSpPr>
        <p:spPr>
          <a:xfrm>
            <a:off x="612648" y="1085231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南腔北调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满口黄牙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4" name="QB_4_BD.12_3#89c06da4c?sp=1&amp;pid=a26406490&amp;color=0,0,0&amp;vtp=1&amp;bbb=1&amp;hb=1"/>
          <p:cNvSpPr/>
          <p:nvPr/>
        </p:nvSpPr>
        <p:spPr>
          <a:xfrm>
            <a:off x="612648" y="169991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至多也不过呻吟几声的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endParaRPr lang="en-US" altLang="zh-CN" sz="2800" dirty="0"/>
          </a:p>
        </p:txBody>
      </p:sp>
      <p:sp>
        <p:nvSpPr>
          <p:cNvPr id="5" name="QB_4_AN.13_1#89c06da4c.blank?pid=a26406490&amp;color=0,0,0&amp;vpa=4&amp;vtp=1&amp;bbb=1&amp;hb=1"/>
          <p:cNvSpPr/>
          <p:nvPr/>
        </p:nvSpPr>
        <p:spPr>
          <a:xfrm>
            <a:off x="612648" y="231713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（1）中的省略号标示列举的省略；（2分）句子（2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中的省略号标示引文的省略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4_1#89c06da4c?pid=a26406490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句子（1）中的省略号标示列举的省略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即反对鲁迅的人对鲁迅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的人身攻击还有很多其他的内容没有列举出来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。句子（2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中的省略号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标示引文的省略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，引用鲁迅的话，省略了后面的内容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给读者留下想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象空间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5_1#f619623b4?sp=1&amp;pid=a26406490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文中画波浪线的部分有语病，请进行修改，使语言表达准确流畅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少量增删词语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，但不得改变原意。（4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endParaRPr lang="en-US" altLang="zh-CN" sz="2800" dirty="0"/>
          </a:p>
        </p:txBody>
      </p:sp>
      <p:sp>
        <p:nvSpPr>
          <p:cNvPr id="3" name="QB_4_AN.16_1#f619623b4.blank?pid=a26406490&amp;color=0,0,0&amp;vpa=5&amp;vtp=1&amp;bbb=1&amp;hb=1"/>
          <p:cNvSpPr/>
          <p:nvPr/>
        </p:nvSpPr>
        <p:spPr>
          <a:xfrm>
            <a:off x="612648" y="1732920"/>
            <a:ext cx="10963656" cy="192024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由于鲁迅是一位终生荷载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、寐不卸甲的战士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所以在他的全部遗嘱中最闪光的也正是他那些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“驳难攻讦，至于忿詈”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的论争文字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每处2分）</a:t>
            </a:r>
            <a:endParaRPr lang="en-US" altLang="zh-CN" sz="2800" dirty="0"/>
          </a:p>
        </p:txBody>
      </p:sp>
      <p:sp>
        <p:nvSpPr>
          <p:cNvPr id="4" name="QB_4_AS.17_1#f619623b4?pid=a26406490&amp;color=0,0,0&amp;vtp=1&amp;bbb=1&amp;hb=1"/>
          <p:cNvSpPr/>
          <p:nvPr/>
        </p:nvSpPr>
        <p:spPr>
          <a:xfrm>
            <a:off x="612648" y="37243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原句有两处语病：第一处，“由于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的原因，所以”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句式杂糅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可删去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“的原因”；第二处，语序不当，“那些”应放在“驳难攻讦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至于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忿詈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”之前。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c02fb61a?pid=ce655c6aa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18_1#1bf9a0a45?pid=9c02fb61a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（2024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山东德州期中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重新昂扬的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“青春”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姜异新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鲁迅给人的印象仿佛是没有过昂扬的青春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读书是辍学的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姻是包办的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工作是孤闷的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第一篇现代短篇小说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狂人日记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发表时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蛰伏绍兴会馆的他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当许广平走进他的生活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他已经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爱情来得太迟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8_1#1bf9a0a45?pid=9c02fb61a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创造社的年轻文人又毫不客气地冠以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让他一度成了追悼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没落封建情绪的落伍者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记性真长久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老年人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鲁迅本身的文字也很少充满青春激越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即便是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朝花夕拾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尔闪现的激情之光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也在时时反顾的叙事踌躇中渐次暗淡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一代代读者心目中的鲁迅固化为时而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横眉冷对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醉眼陶然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的老先生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无论如何都带着迟暮之感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正如其在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野草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一文中所抒发的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，①“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没有爱憎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没有哀乐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也没有颜色和声音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果真没有吗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8_2#1bf9a0a45?pid=9c02fb61a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我早先岂不知我的青春已经逝去了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但以为身外的青春固在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僵坠的胡蝶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暗中的花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猫头鹰的不祥之言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杜鹃的啼血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笑的渺茫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爱的翔舞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虽然是悲凉漂渺的青春罢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然而究竟是青春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究竟是青春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当鲁迅在北京西三条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老虎尾巴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内写下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这篇散文诗时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仰看流云的天空已非明治日本的天空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他所看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到的未必不是年轻时的心灵悸动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他血液中奔腾的也一定仍是那东京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时代未竟的文艺梦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更何况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发表于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摩罗诗力说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等五篇文言文章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是鲁迅居住于此期间整理收入杂文集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且由暂住南房会客室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8_2#1bf9a0a45?pid=9c02fb61a&amp;color=0,0,0&amp;vtp=1&amp;bt=1&amp;bbb=1&amp;hb=1"/>
          <p:cNvSpPr/>
          <p:nvPr/>
        </p:nvSpPr>
        <p:spPr>
          <a:xfrm>
            <a:off x="612648" y="468000"/>
            <a:ext cx="10963656" cy="5867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西间小屋避难的北京女子高等师范学校学生许广平抄写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这是他们爱情的见证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究竟是青春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凸显的不只是时空维度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更是鲁迅的文学感遇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迅哥儿喜读的宝书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山海经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实则是一部上古地理学著作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这提示我们也不该忽视鲁迅文学中的地理潜文本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尤其是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地理学维度别致地转换在鲁迅有关日本的文字当中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生了强大的修辞力量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藤野先生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那句有名的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东京也无非是这样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月界旅行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〉·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辨言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那不被关注的副文本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译者识于日本古江户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之旅舍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以及自传中的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再到东京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无不凸显着先生曾经投身的翻译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以及在异乡殚精竭虑的岁月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著名的弃医从文是如何展开的呢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8_3#1bf9a0a45?pid=9c02fb61a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我就往仙台的医学专门学校去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从东京出发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不久便到一处驿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日暮里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不知怎地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我到现在还记得这名目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其次却只记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得水户了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这是明的遗民朱舜水先生客死的地方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仙台是一个市镇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并不大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冬天冷得利害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还没有中国的学生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…………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到第二学年的终结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我便去寻藤野先生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告诉他我将不学医学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并且离开这仙台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藤野先生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一个简单的代词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让索居之仙台如此的生动可感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仙台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这些散落在鲁迅文本中的地点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不再仅是一个个地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8_3#1bf9a0a45?pid=9c02fb61a&amp;color=0,0,0&amp;vtp=1&amp;bt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而是唤醒主人公青春记忆的文化符号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融入了鲁迅对文学品质的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不懈追求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成为其创造出的新的文学空间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更重要的是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到东洋去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无论是家国情怀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还是忧患意识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在后来的鲁迅那里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都化为了文学表达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正是其不凡的诗学创造力将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作者与读者的精神纽带永远绾结在一起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除了虚构艺术世界里亦真亦幻的鲁镇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吉光屯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咸亨酒店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吉兆胡同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除了以符号代替现实的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、S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、K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那些与客观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地理真实融合在一起的共名文学空间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更可以长长地罗列下去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草园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三味书屋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安桥头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赵庄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石头城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厦门岛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云楼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大钟楼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内山书店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它们常常远离了线性时序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用彼此远隔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3f3c64b9?pid=ce655c6aa&amp;color=0,173,163&amp;vtp=1&amp;bt=1&amp;bbb=1"/>
          <p:cNvSpPr/>
          <p:nvPr/>
        </p:nvSpPr>
        <p:spPr>
          <a:xfrm>
            <a:off x="612648" y="466344"/>
            <a:ext cx="10963656" cy="7315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6bf48222b?pid=23f3c64b9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时间永是流驶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街市依旧太平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有限的几个生命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在中国是不算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不过供无恶意的闲人以饭后的谈资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或者给有恶意的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闲人作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的种子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至于此外的深的意义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我总觉得很寥寥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这实在不过是徒手的请愿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人类的血战前行的历史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正如煤的形成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当时用大量的木材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结果却只是一小块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但请愿是不在其中的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更何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况是徒手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8_3#1bf9a0a45?pid=9c02fb61a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的一个个瞬间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营造出独有的时空逻辑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生发着多义的引申表达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更妙的是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校完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唐宋传奇集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后的鲁迅在序例文末特别写上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时大夜弥天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璧月澄照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饕蚊遥叹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余在广州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</a:t>
            </a:r>
            <a:r>
              <a:rPr lang="en-US" altLang="zh-CN" sz="2800" b="0" i="0" baseline="300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］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这简直就是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字的微小说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属于小说的要素全部具备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心灵宇宙尽显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令人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唯有叹服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就连给孩子取名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生于上海之婴孩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此一来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信封上随手写下的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宫门口周宅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仿佛也透着满满的文学张力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这一系列对于地点的用心使用与文学妙用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突破了时空桎梏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深深打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上了永恒的鲁迅印记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人们的地理认知因之而悄然改变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精神世界因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之而丰赡多姿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心灵深处也同时拥有了一方独属于鲁迅的诗学疆域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8_3#1bf9a0a45?pid=9c02fb61a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在文字丛林里寻幽探胜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当然会收获绝佳的阅读体验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最好是手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持一份鲁迅在各地的行迹图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浸润于心声洋溢的鲁迅文学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置身更为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广阔的文化象征之地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自己也仿佛成了行旅文人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不是别有一番滋味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更何况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鲁迅虽希望自己的文字速朽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却成就了不朽的世界经典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这样的文学生命力难道不是永恒的青春吗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8_4#1bf9a0a45?pid=9c02fb61a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高长虹曾追求许广平，并写诗将许广平喻为月亮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将鲁迅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喻为黑夜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。1927年鲁迅在广州中山大学任教，与许广平一起生活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撰写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《〈唐宋传奇集〉序例》时心情大好，忍不住加了这一段以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刺高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ac0aa7480?pid=1bf9a0a45&amp;color=0,0,0&amp;vtp=1&amp;bt=1&amp;bbb=1&amp;hb=1"/>
          <p:cNvSpPr/>
          <p:nvPr/>
        </p:nvSpPr>
        <p:spPr>
          <a:xfrm>
            <a:off x="612648" y="466344"/>
            <a:ext cx="10963656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下列对文中相关内容及艺术特色的理解，不正确的一项是（3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0_1#ac0aa7480.bracket?pid=1bf9a0a45&amp;color=0,0,0&amp;vpa=6&amp;vtp=1"/>
          <p:cNvSpPr/>
          <p:nvPr/>
        </p:nvSpPr>
        <p:spPr>
          <a:xfrm>
            <a:off x="902366" y="1058672"/>
            <a:ext cx="495300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19_2#ac0aa7480.choices?pid=1bf9a0a45&amp;color=0,0,0&amp;vtp=1&amp;bbb=1&amp;hb=1"/>
          <p:cNvSpPr/>
          <p:nvPr/>
        </p:nvSpPr>
        <p:spPr>
          <a:xfrm>
            <a:off x="612648" y="1679014"/>
            <a:ext cx="10963656" cy="4673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作者用地名串联起文章内容，形散神聚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既体现了鲁迅丰富的创作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，同时也表现了鲁迅的昂扬青春。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“海婴”“宫门口周宅”中两处地名的使用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表现了鲁迅作为一个普通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人的质朴与随性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，也体现了文学家的诗学疆域。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结尾从读者的角度写鲁迅永恒的青春，照应标题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引导读者重新理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解鲁迅独有的魅力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，从中获得精神力量。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文中关于鲁迅的材料翔实，灵活运用描写、记叙、议论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抒情等表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，增强了文本的丰富性和吸引力。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1_1#ac0aa7480?pid=1bf9a0a45&amp;color=0,0,0&amp;vtp=1&amp;bt=1&amp;bbb=1&amp;hb=1"/>
          <p:cNvSpPr/>
          <p:nvPr/>
        </p:nvSpPr>
        <p:spPr>
          <a:xfrm>
            <a:off x="612648" y="468000"/>
            <a:ext cx="10963656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B项，“表现了鲁迅作为一个普通人的质朴与随性”错误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文可知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，两处地名的使用透着满满的文学张力，是文学妙用的体现。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2_1#0c54b1b9f?pid=1bf9a0a45&amp;color=0,0,0&amp;vtp=1&amp;bt=1&amp;bbb=1&amp;hb=1"/>
          <p:cNvSpPr/>
          <p:nvPr/>
        </p:nvSpPr>
        <p:spPr>
          <a:xfrm>
            <a:off x="612648" y="468000"/>
            <a:ext cx="10963656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下列是某同学对文中的四处引用做的批注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你认为不恰当的一项是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3_1#0c54b1b9f.bracket?pid=1bf9a0a45&amp;color=0,0,0&amp;vpa=7&amp;vtp=1"/>
          <p:cNvSpPr/>
          <p:nvPr/>
        </p:nvSpPr>
        <p:spPr>
          <a:xfrm>
            <a:off x="2134267" y="1047755"/>
            <a:ext cx="515938" cy="546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22_2#0c54b1b9f.choices?pid=1bf9a0a45&amp;color=0,0,0&amp;vtp=1&amp;bbb=1&amp;hb=1"/>
          <p:cNvSpPr/>
          <p:nvPr/>
        </p:nvSpPr>
        <p:spPr>
          <a:xfrm>
            <a:off x="612648" y="1654254"/>
            <a:ext cx="10963656" cy="457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①处：此处文字看似弥漫着空虚与绝望，但从标题《野草·希望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下文来看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，鲁迅没有完全绝望，意在寻求希望。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②处：从中可以看到鲁迅知道自己的青春已经不再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对未来感到迷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，但仍寄希望于青年的积极态度。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③处：仅节选了《藤野先生》两个片段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提到了鲁迅途中经过的驿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站及朱舜水先生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，点明了鲁迅弃医从文的原因。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④处：称这17字为微小说，是因为这段文字具备了小说的时间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、人物等要素。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4_1#0c54b1b9f?pid=1bf9a0a45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C项，“点明了鲁迅弃医从文的原因”错误。根据原文“那么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名的弃医从文是如何展开的呢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我就往仙台的医学专门学校去</a:t>
            </a: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到第二学年的终结，我便去寻藤野先生，告诉他我将不学医学”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这里交代的是弃医从文的过程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，而不是原因。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0_1#6bb886bf7?sp=1&amp;pid=1bf9a0a45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文章开篇用大量篇幅写鲁迅仿佛没有“昂扬的青春”，用意何在？（4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1_1#6bb886bf7?sp=1&amp;pid=1bf9a0a45&amp;color=0,0,0&amp;vtp=1&amp;bt=1&amp;bbb=1&amp;hb=1&amp;hla=1"/>
          <p:cNvSpPr/>
          <p:nvPr/>
        </p:nvSpPr>
        <p:spPr>
          <a:xfrm>
            <a:off x="612648" y="109538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客观介绍鲁迅的人生遭际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展现当时年轻文人及某些读者对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鲁迅为人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、为文的片面印象；②欲扬先抑，与题目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后文形成强烈反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，更能引起读者的阅读兴趣。（每点2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6_1#6bb886bf7?pid=1bf9a0a45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从内容上看，根据原文第一至五段可知，鲁迅读书是辍学的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婚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姻是包办的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，工作是孤闷的，爱情来得太迟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创造社的年轻文人又毫不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客气地冠以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“老”字，以及一代代读者心目中的鲁迅固化为时而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横眉冷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”，时而“醉眼陶然”的老先生，从读书到工作再到婚姻爱情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开篇客观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介绍了鲁迅的人生遭际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展现了当时年轻文人及某些读者对鲁迅为人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为文的片面印象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；从表达效果上看，结合题目“重新昂扬的‘青春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’”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以及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后文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“然而，果真没有吗？”“是啊，究竟是青春”“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这是他们爱情的见证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等语句可知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，文章开篇用大量篇幅写鲁迅仿佛没有“昂扬的青春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与题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目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、后文形成强烈反差，欲扬先抑，更能引起读者的阅读兴趣。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0_1#f4ed819d8?sp=1&amp;pid=1bf9a0a45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鲁迅“昂扬的青春”在《记念刘和珍君》中有所体现，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请简要分析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1_1#f4ed819d8?sp=1&amp;pid=1bf9a0a45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鲁迅笔下的刘和珍等爱国青年为中国而死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这些人物所体现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的正是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“昂扬的青春”。②鲁迅纪念、赞美了刘和珍等爱国青年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了鲁迅的家国情怀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。③《记念刘和珍君》具有永恒的文学生命力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不朽的经典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，这本身就是“昂扬的青春”的表现。（每点2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6bf48222b?pid=23f3c64b9&amp;color=0,0,0&amp;vtp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然而既然有了血痕了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当然不觉要扩大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也当浸渍了亲族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师友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爱人的心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纵使时光流驶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洗成绯红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也会在微漠的悲哀中永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存微笑的和蔼的旧影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陶潜说过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亲戚或余悲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他人亦已歌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死去何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托体同山阿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倘能如此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这也就够了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8_1#f4ed819d8?pid=1bf9a0a45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①《记念刘和珍君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中刘和珍等爱国青年敢于在段祺瑞执政府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门前请愿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，不惜为中国而死，鲁迅笔下塑造的这些人物体现了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昂扬的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青春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”。②鲁迅纪念、赞美了刘和珍等爱国青年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他们把个人抱负与家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国情怀合二为一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，舍己为公，心怀天下，体现了鲁迅的家国情怀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鲁迅将自己青春的激越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、心灵的悸动以及家国情怀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忧患意识等通过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文学形式表达出来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，使作品具有永恒的文学生命力，成为不朽的经典。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_1#adcebb326?pid=6bf48222b&amp;color=0,0,0&amp;vtp=1&amp;bt=1&amp;bbb=1&amp;h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下列各项中，和画横线的句子使用的手法相同的一项是（3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 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_1#adcebb326.bracket?pid=6bf48222b&amp;color=0,0,0&amp;vpa=1&amp;vtp=1"/>
          <p:cNvSpPr/>
          <p:nvPr/>
        </p:nvSpPr>
        <p:spPr>
          <a:xfrm>
            <a:off x="110242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2_2#adcebb326.choices?pid=6bf48222b&amp;color=0,0,0&amp;vtp=1&amp;bbb=1&amp;hb=1"/>
          <p:cNvSpPr/>
          <p:nvPr/>
        </p:nvSpPr>
        <p:spPr>
          <a:xfrm>
            <a:off x="612648" y="108459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乡村的夜是柔和的，是寂静的，是梦幻的。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团团如果跌一跤，几个举重运动员都扶不动他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只能用起重机把他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吊起来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霎时间，东西长安街成了喧腾的大海。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秋天迈着沉稳的脚步款款向我们走来，又悄无声息地走开。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_1#adcebb326?pid=6bf48222b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画横线的句子使用了比喻的修辞手法，把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人类的血战前行的历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”比作“煤的形成”。C项，使用比喻手法，把“东西长安街”比作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喧腾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的大海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”。A项，使用排比手法，“是柔和的”“是寂静的”“是梦幻的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结构一致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，意思连贯，属于排比。B项，使用夸张手法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用起重机把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他吊起来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”是夸张。D项，使用拟人手法，用“迈着”“走来”“走开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天的来去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，属于拟人。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_1#c756ecae3?sp=1&amp;pid=6bf48222b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请用一个转折复句概括上文的主要内容，不超过30个字。（3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dirty="0"/>
          </a:p>
        </p:txBody>
      </p:sp>
      <p:sp>
        <p:nvSpPr>
          <p:cNvPr id="3" name="QB_4_AN.6_1#c756ecae3.blank?pid=6bf48222b&amp;color=0,0,0&amp;vpa=2&amp;vtp=1&amp;bbb=1"/>
          <p:cNvSpPr/>
          <p:nvPr/>
        </p:nvSpPr>
        <p:spPr>
          <a:xfrm>
            <a:off x="1499267" y="1085220"/>
            <a:ext cx="97218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虽然徒手请愿的意义寥寥，却也值得“记念”与扩大。（3分）</a:t>
            </a:r>
            <a:endParaRPr lang="en-US" altLang="zh-CN" sz="2800" dirty="0"/>
          </a:p>
        </p:txBody>
      </p:sp>
      <p:sp>
        <p:nvSpPr>
          <p:cNvPr id="4" name="QB_4_AS.7_1#c756ecae3?pid=6bf48222b&amp;color=0,0,0&amp;vtp=1&amp;bbb=1&amp;hb=1"/>
          <p:cNvSpPr/>
          <p:nvPr/>
        </p:nvSpPr>
        <p:spPr>
          <a:xfrm>
            <a:off x="612648" y="1806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语段的主要内容是作者对请愿的看法。作者的观点是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至于此外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的深的意义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因为这实在不过是徒手的请愿”“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然而既然有了血痕了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当然不觉要扩大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”，在作者看来，虽然徒手请愿的意义寥寥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却也值得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记念”与扩大。概括内容时注意使用转折复句，注意字数限制。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8_1#a26406490?pid=23f3c64b9&amp;color=0,0,0&amp;vtp=1&amp;bt=1&amp;bbb=1&amp;hb=1"/>
          <p:cNvSpPr/>
          <p:nvPr/>
        </p:nvSpPr>
        <p:spPr>
          <a:xfrm>
            <a:off x="612648" y="468000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江西鹰潭期中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那些对鲁迅作品浅尝辄止的人们常有一种误解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认为鲁迅尖刻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没有包容慈善的胸怀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也很少无缘无故地发脾气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倒是那些反对鲁迅的人们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对鲁迅采用的手段无所不用其极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在政治上给鲁迅栽赃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说鲁迅靠日本特务的津贴出书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说鲁迅是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封建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法西斯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说鲁迅的小说只有一两篇可取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鲁迅的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小说史略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是剽窃之作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鲁迅的文风是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流氓风格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甚至还用污言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秽语对鲁迅进行人身攻击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南腔北调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满口黄牙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个别对鲁迅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恨之入骨的人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更以撤职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呈请通缉等方式对鲁迅进行迫害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在世界文豪当中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像鲁迅这样被攻击得遍体鳞伤者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8_1#a26406490?pid=23f3c64b9&amp;color=0,0,0&amp;vtp=1&amp;bt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面对五花八门的攻击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鲁迅最初采取的态度往往是隐忍退让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尤其对青年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更是默然甘受损失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直到退避到棺材里还有戮尸之虞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他才奋起反击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鲁迅论争文字留存的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纸上声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其中自然不乏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但的确也夹杂着被咬噬之后的伤吟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恰如他一九三三年六月十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八日致曹聚仁信中所言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历来所身受之事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真是一言难尽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但我是总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如野兽一样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受了伤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就回头钻入草莽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舐掉血迹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至多也不过呻吟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几声的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由于鲁迅是一位终生荷载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寐不卸甲的战士的原因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所以在他的全部遗嘱中最闪光的也正是他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驳难攻讦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至于忿詈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的那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些论争文字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这恰如他对章太炎先生遗著的评价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战斗的文章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先生一生中最大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最久的业绩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9_1#250c24eb9?sp=1&amp;pid=a26406490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请在文中横线处补写恰当的语句，使整段文字语意完整连贯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，逻辑严密，每处不超过12个字。（6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dirty="0"/>
          </a:p>
        </p:txBody>
      </p:sp>
      <p:sp>
        <p:nvSpPr>
          <p:cNvPr id="3" name="QB_4_AN.10_1#250c24eb9.blank?pid=a26406490&amp;color=0,0,0&amp;vpa=3&amp;vtp=1&amp;bbb=1&amp;hb=1"/>
          <p:cNvSpPr/>
          <p:nvPr/>
        </p:nvSpPr>
        <p:spPr>
          <a:xfrm>
            <a:off x="612648" y="17329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鲁迅待人是宽厚的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②在学术上对鲁迅进行贬损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恐怕是绝无仅有的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（每处2分）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6287</Words>
  <Application>WPS 演示</Application>
  <PresentationFormat>宽屏</PresentationFormat>
  <Paragraphs>275</Paragraphs>
  <Slides>30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2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2025-04-01T09:13:00Z</dcterms:created>
  <dcterms:modified xsi:type="dcterms:W3CDTF">2025-09-02T09:31:01Z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B3BAED1EC6F647A285F19A31137B2BCD_12</vt:lpwstr>
  </property>
  <property fmtid="{D5CDD505-2E9C-101B-9397-08002B2CF9AE}" pid="3" name="KSOProductBuildVer">
    <vt:lpwstr>2052-12.1.0.22529</vt:lpwstr>
  </property>
</Properties>
</file>